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76" r:id="rId6"/>
    <p:sldId id="269" r:id="rId7"/>
    <p:sldId id="280" r:id="rId8"/>
    <p:sldId id="264" r:id="rId9"/>
    <p:sldId id="265" r:id="rId10"/>
    <p:sldId id="266" r:id="rId11"/>
    <p:sldId id="279" r:id="rId12"/>
    <p:sldId id="270" r:id="rId13"/>
    <p:sldId id="282" r:id="rId14"/>
    <p:sldId id="281" r:id="rId15"/>
    <p:sldId id="283" r:id="rId16"/>
    <p:sldId id="287" r:id="rId17"/>
    <p:sldId id="277" r:id="rId18"/>
    <p:sldId id="262" r:id="rId19"/>
    <p:sldId id="297" r:id="rId20"/>
    <p:sldId id="290" r:id="rId21"/>
    <p:sldId id="298" r:id="rId22"/>
    <p:sldId id="299" r:id="rId23"/>
    <p:sldId id="300" r:id="rId24"/>
    <p:sldId id="289" r:id="rId25"/>
    <p:sldId id="291" r:id="rId26"/>
    <p:sldId id="288" r:id="rId27"/>
    <p:sldId id="292" r:id="rId28"/>
    <p:sldId id="293" r:id="rId29"/>
    <p:sldId id="294" r:id="rId30"/>
    <p:sldId id="296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7A1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AEE8D5-A5A2-44C2-987D-B63B2F38535B}" type="datetimeFigureOut">
              <a:rPr lang="en-US"/>
              <a:pPr>
                <a:defRPr/>
              </a:pPr>
              <a:t>10/4/2011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B065C4-0D65-4F40-9651-81B639A83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1CB44-5035-46C9-82BB-402C0A66C05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D0FBA-7DE2-42E5-BF35-EB897EA4EBA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BB76-7F8C-4DB7-8E6B-DD69F982D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DE95-0CA0-41D4-A7DB-5ACB69FF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30ED-8FE9-401A-B430-60E3A9FD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6750-A8F7-4C86-B029-F7672003C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610F8-A8A9-4064-8232-CE70D78FF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E841-DC01-4E2E-B82C-D5AD485F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CEA5-E080-4776-AD77-EAC70323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A084-EECB-4124-887F-27AB8779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B038-2E17-47C6-9980-767A4D0E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9565-DCF4-46C5-83FF-F059F7972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C356-F545-4333-BCC0-E8F7D12DC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49EEF-099D-49A0-9649-36BBAA6B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012%20clip.wm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Thinking Straight: The Psychological qualities required by top class performers and how coaches can help develop them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075" name="Text Placeholder 3"/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400800" cy="1752600"/>
          </a:xfrm>
        </p:spPr>
        <p:txBody>
          <a:bodyPr/>
          <a:lstStyle/>
          <a:p>
            <a:r>
              <a:rPr lang="en-GB" sz="1600" smtClean="0"/>
              <a:t>Dave Rotheram</a:t>
            </a:r>
          </a:p>
          <a:p>
            <a:r>
              <a:rPr lang="en-GB" sz="1600" smtClean="0"/>
              <a:t>Rugby Football League</a:t>
            </a:r>
          </a:p>
          <a:p>
            <a:r>
              <a:rPr lang="en-GB" sz="1600" smtClean="0"/>
              <a:t>National Player Development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smtClean="0"/>
          </a:p>
        </p:txBody>
      </p:sp>
      <p:pic>
        <p:nvPicPr>
          <p:cNvPr id="11267" name="Content Placeholder 7" descr="319691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9000" y="1600200"/>
            <a:ext cx="3175000" cy="4525963"/>
          </a:xfrm>
        </p:spPr>
      </p:pic>
      <p:sp>
        <p:nvSpPr>
          <p:cNvPr id="1126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smtClean="0"/>
              <a:t>WHAT DOES AN ELITE PLAYER LOOK LIKE?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RUGBY LEAGUE PLAYER DEVELOPMENT FRAMEWORK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Technical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Tactical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Movement Skills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Athletic Development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Lifestyle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Psychological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As a coach, how much time do we spend on each of the 6 areas?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DEVELOPING PSYCHOLOGICAL QUALITIES</a:t>
            </a:r>
          </a:p>
        </p:txBody>
      </p:sp>
      <p:sp>
        <p:nvSpPr>
          <p:cNvPr id="1433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How to apply in ALL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 LEAGUE &amp; INTERNATIONAL COACHES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Attitude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Desire / Hungry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Self Belief / Confidence / Ego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Commitment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smtClean="0"/>
              <a:t>Consistency</a:t>
            </a:r>
          </a:p>
          <a:p>
            <a:pPr marL="533400" indent="-533400" eaLnBrk="1" hangingPunct="1">
              <a:buFontTx/>
              <a:buAutoNum type="arabicPeriod"/>
            </a:pPr>
            <a:endParaRPr lang="en-US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6"/>
            </a:pPr>
            <a:r>
              <a:rPr lang="en-GB" smtClean="0"/>
              <a:t>Athletic Prowess</a:t>
            </a:r>
          </a:p>
          <a:p>
            <a:pPr marL="533400" indent="-533400" eaLnBrk="1" hangingPunct="1">
              <a:buFontTx/>
              <a:buAutoNum type="arabicPeriod" startAt="6"/>
            </a:pPr>
            <a:r>
              <a:rPr lang="en-GB" smtClean="0"/>
              <a:t>Mental Toughness</a:t>
            </a:r>
          </a:p>
          <a:p>
            <a:pPr marL="533400" indent="-533400" eaLnBrk="1" hangingPunct="1">
              <a:buFontTx/>
              <a:buAutoNum type="arabicPeriod" startAt="6"/>
            </a:pPr>
            <a:r>
              <a:rPr lang="en-GB" smtClean="0"/>
              <a:t>Technical Ability/Vision</a:t>
            </a:r>
          </a:p>
          <a:p>
            <a:pPr marL="533400" indent="-533400" eaLnBrk="1" hangingPunct="1">
              <a:buFontTx/>
              <a:buAutoNum type="arabicPeriod" startAt="6"/>
            </a:pPr>
            <a:r>
              <a:rPr lang="en-GB" smtClean="0"/>
              <a:t>Looking for the Challenge / Enthusiasm</a:t>
            </a:r>
          </a:p>
          <a:p>
            <a:pPr marL="533400" indent="-533400" eaLnBrk="1" hangingPunct="1">
              <a:buFontTx/>
              <a:buAutoNum type="arabicPeriod" startAt="6"/>
            </a:pPr>
            <a:r>
              <a:rPr lang="en-GB" smtClean="0"/>
              <a:t>Hard Work / Sacrifices</a:t>
            </a:r>
          </a:p>
          <a:p>
            <a:pPr marL="533400" indent="-533400" eaLnBrk="1" hangingPunct="1">
              <a:buFontTx/>
              <a:buNone/>
            </a:pPr>
            <a:endParaRPr lang="en-GB" smtClean="0"/>
          </a:p>
          <a:p>
            <a:pPr marL="533400" indent="-533400" eaLnBrk="1" hangingPunct="1">
              <a:buFontTx/>
              <a:buAutoNum type="arabicPeriod" startAt="6"/>
            </a:pPr>
            <a:endParaRPr lang="en-GB" smtClean="0"/>
          </a:p>
          <a:p>
            <a:pPr marL="533400" indent="-533400" eaLnBrk="1" hangingPunct="1"/>
            <a:endParaRPr lang="en-US" smtClean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23850" y="5661025"/>
            <a:ext cx="417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National Development Camp,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Coach Perspective of Higher Performance in Youth Players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70671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PERFORMANCE INDICATOR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Discipline (set goals,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preparation)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Attitude (on/off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field) 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Character outside football (school, job, family)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Learning Ability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Personality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GB" b="1" baseline="0" dirty="0" err="1" smtClean="0">
                          <a:solidFill>
                            <a:srgbClr val="FF0000"/>
                          </a:solidFill>
                        </a:rPr>
                        <a:t>coachability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Skill level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Ability to fit in at the club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Football ability (tactical awareness)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Body Shape (applying it, future growth)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25" name="TextBox 4"/>
          <p:cNvSpPr txBox="1">
            <a:spLocks noChangeArrowheads="1"/>
          </p:cNvSpPr>
          <p:nvPr/>
        </p:nvSpPr>
        <p:spPr bwMode="auto">
          <a:xfrm>
            <a:off x="611188" y="5805488"/>
            <a:ext cx="712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Adapted from Cupples &amp; O’Connor (2011), NYC Under 20 Coaches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“Cognitive indicators such as attitude, discipline, character, personality and learning ability were specified as crucial to reach the elite level. These identified factors reinforce the notion that </a:t>
            </a:r>
            <a:r>
              <a:rPr lang="en-GB" smtClean="0">
                <a:solidFill>
                  <a:srgbClr val="FF0000"/>
                </a:solidFill>
              </a:rPr>
              <a:t>physical talent alone does not guarantee success </a:t>
            </a:r>
            <a:r>
              <a:rPr lang="en-GB" smtClean="0"/>
              <a:t>and that cognitive abilities influence the players “who get there”</a:t>
            </a:r>
          </a:p>
          <a:p>
            <a:pPr>
              <a:buFontTx/>
              <a:buNone/>
            </a:pPr>
            <a:endParaRPr lang="en-GB" sz="1600" smtClean="0"/>
          </a:p>
          <a:p>
            <a:pPr>
              <a:buFontTx/>
              <a:buNone/>
            </a:pPr>
            <a:r>
              <a:rPr lang="en-GB" sz="1600" smtClean="0"/>
              <a:t>Cupples &amp; O’Connor (2011)</a:t>
            </a:r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“DEVELOPMENT” COACHES QUOTES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9750" y="1484313"/>
            <a:ext cx="7993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“There’s a belief where you’ve either got it or you haven’t mentally instead of an understanding that mental skills can be trained like physical skills.”</a:t>
            </a:r>
          </a:p>
          <a:p>
            <a:endParaRPr lang="en-GB" sz="2400"/>
          </a:p>
          <a:p>
            <a:r>
              <a:rPr lang="en-GB" sz="2400"/>
              <a:t>“You can’t change your genetics, but you could change somebody’s attitude.”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r>
              <a:rPr lang="en-GB" sz="2400"/>
              <a:t>“It’s important to start the psychological stuff fairly young. But I’m not sure that that psychological stuff needs to be “lie on my couch” stuff, it’s more practical psychology.”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84213" y="5805488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Martindale et al,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PSYCHOLOGICAL QUALITIES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/>
              <a:t>Gould, Diffenbach &amp; Moffett (2002)</a:t>
            </a:r>
          </a:p>
          <a:p>
            <a:pPr>
              <a:buFontTx/>
              <a:buNone/>
            </a:pPr>
            <a:endParaRPr lang="en-GB" smtClean="0"/>
          </a:p>
          <a:p>
            <a:r>
              <a:rPr lang="en-GB" smtClean="0"/>
              <a:t>Studied the Talent development of 10 USA Olympians, especially their psychological development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CHAMPIONS CHARACTERISED BY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Cope with and control anxiety</a:t>
            </a:r>
          </a:p>
          <a:p>
            <a:r>
              <a:rPr lang="en-GB" smtClean="0"/>
              <a:t>Show self confidence</a:t>
            </a:r>
          </a:p>
          <a:p>
            <a:r>
              <a:rPr lang="en-GB" smtClean="0"/>
              <a:t>Exhibit “mental toughness”</a:t>
            </a:r>
          </a:p>
          <a:p>
            <a:r>
              <a:rPr lang="en-GB" smtClean="0"/>
              <a:t>Block out distractions</a:t>
            </a:r>
          </a:p>
          <a:p>
            <a:r>
              <a:rPr lang="en-GB" smtClean="0"/>
              <a:t>Competitiveness</a:t>
            </a:r>
          </a:p>
          <a:p>
            <a:r>
              <a:rPr lang="en-GB" smtClean="0"/>
              <a:t>Strong work ethic</a:t>
            </a:r>
          </a:p>
          <a:p>
            <a:r>
              <a:rPr lang="en-GB" smtClean="0"/>
              <a:t>Set and achieve goals</a:t>
            </a:r>
          </a:p>
          <a:p>
            <a:r>
              <a:rPr lang="en-GB" smtClean="0"/>
              <a:t>Coachability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urg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120967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38588"/>
            <a:ext cx="26638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Sam - Bulls23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268413"/>
            <a:ext cx="21018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222869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852738"/>
            <a:ext cx="3063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7"/>
          <p:cNvSpPr>
            <a:spLocks noChangeArrowheads="1"/>
          </p:cNvSpPr>
          <p:nvPr/>
        </p:nvSpPr>
        <p:spPr bwMode="auto">
          <a:xfrm rot="3221083">
            <a:off x="719932" y="3250406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18"/>
          <p:cNvSpPr>
            <a:spLocks noChangeArrowheads="1"/>
          </p:cNvSpPr>
          <p:nvPr/>
        </p:nvSpPr>
        <p:spPr bwMode="auto">
          <a:xfrm rot="-2033966">
            <a:off x="3419475" y="4076700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19"/>
          <p:cNvSpPr>
            <a:spLocks noChangeArrowheads="1"/>
          </p:cNvSpPr>
          <p:nvPr/>
        </p:nvSpPr>
        <p:spPr bwMode="auto">
          <a:xfrm rot="2667872">
            <a:off x="5651500" y="18446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825" y="620713"/>
            <a:ext cx="273685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HOW DO YOU START WITH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5963" y="5516563"/>
            <a:ext cx="2736850" cy="647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AND TURN HIM INTO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   </a:t>
            </a:r>
            <a:r>
              <a:rPr lang="en-GB" sz="3600" smtClean="0">
                <a:solidFill>
                  <a:srgbClr val="FF0000"/>
                </a:solidFill>
              </a:rPr>
              <a:t>“Hence, they seemed to have developed mental skills that would prepare them for the long and difficult process necessary for developing their talent.”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de-DE" sz="2000" b="1" smtClean="0"/>
              <a:t>Gould, D., Dieffenbach, K. &amp; Moffett, A. </a:t>
            </a:r>
            <a:r>
              <a:rPr lang="en-GB" sz="2000" b="1" smtClean="0"/>
              <a:t>2002</a:t>
            </a:r>
            <a:r>
              <a:rPr lang="en-GB" sz="2000" smtClean="0"/>
              <a:t>, ‘Psychological characteristics and their development in Olympic champions’, </a:t>
            </a:r>
            <a:r>
              <a:rPr lang="en-GB" sz="2000" i="1" smtClean="0"/>
              <a:t>Journal of Applied Sport Psychology, n.14, pp.172-204</a:t>
            </a:r>
            <a:r>
              <a:rPr lang="en-GB" i="1" smtClean="0"/>
              <a:t>.</a:t>
            </a:r>
            <a:endParaRPr lang="en-GB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CRUCIAL FOR EXCELLENCE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Effective and Controllable Imagery </a:t>
            </a:r>
          </a:p>
          <a:p>
            <a:r>
              <a:rPr lang="en-GB" sz="2800" smtClean="0"/>
              <a:t>Focus &amp; Distraction Control </a:t>
            </a:r>
          </a:p>
          <a:p>
            <a:r>
              <a:rPr lang="en-GB" sz="2800" smtClean="0"/>
              <a:t>Realistic Performance Evaluation &amp; Attribution </a:t>
            </a:r>
          </a:p>
          <a:p>
            <a:r>
              <a:rPr lang="en-GB" sz="2800" smtClean="0"/>
              <a:t>Role Clarity &amp; Commitment </a:t>
            </a:r>
          </a:p>
          <a:p>
            <a:r>
              <a:rPr lang="en-GB" sz="2800" smtClean="0"/>
              <a:t>Planning &amp; Organisation </a:t>
            </a:r>
          </a:p>
          <a:p>
            <a:r>
              <a:rPr lang="en-GB" sz="2800" smtClean="0"/>
              <a:t>Goal Setting &amp; Self-reinforcement </a:t>
            </a:r>
          </a:p>
          <a:p>
            <a:r>
              <a:rPr lang="en-GB" sz="2800" smtClean="0"/>
              <a:t>Quality Practice </a:t>
            </a:r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r>
              <a:rPr lang="en-GB" sz="2400" smtClean="0"/>
              <a:t>Collins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APPLICATION IN YOUR COACHING</a:t>
            </a:r>
          </a:p>
        </p:txBody>
      </p:sp>
      <p:sp>
        <p:nvSpPr>
          <p:cNvPr id="2355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THE CHANCES ARE YOU’RE ALREADY DOING THIS!!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z="2400" b="1" smtClean="0"/>
              <a:t>Commitment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Effective &amp; Controllable Imagery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Focus &amp; Distraction Control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Realistic Performance Evaluation &amp; Attribution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Role Clarity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Planning &amp; Organisation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Perceptions of Pressure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Goal Setting &amp; Self-reinforcement</a:t>
            </a:r>
            <a:endParaRPr lang="en-GB" sz="2400" smtClean="0"/>
          </a:p>
          <a:p>
            <a:pPr marL="514350" indent="-514350">
              <a:buFontTx/>
              <a:buAutoNum type="arabicPeriod"/>
            </a:pPr>
            <a:r>
              <a:rPr lang="en-GB" sz="2400" b="1" smtClean="0"/>
              <a:t>Quality Practice</a:t>
            </a:r>
            <a:endParaRPr lang="en-GB" sz="2400" smtClean="0"/>
          </a:p>
          <a:p>
            <a:pPr marL="514350" indent="-514350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COMMITMENT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189038"/>
          <a:ext cx="8229600" cy="566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PROMOTING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COACH BEHAVIOUR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INSIGHTS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Players Attend regularly and communicate absences in advance of the session.</a:t>
                      </a: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and communicated expectations for attendance and who to contact.</a:t>
                      </a: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 expectations in advance</a:t>
                      </a: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contact details and appropriate method for communicating</a:t>
                      </a:r>
                    </a:p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Acknowledge absences (players/staff) to the group</a:t>
                      </a: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Keep a register of attendance</a:t>
                      </a: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a process for non adherence of agreed expectations</a:t>
                      </a: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EFFECTIVE CONTROLABLE IMAGERY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68313" y="1189038"/>
          <a:ext cx="8229600" cy="512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15008"/>
                <a:gridCol w="2880320"/>
                <a:gridCol w="16768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PROMOTING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COACH BEHAVIOUR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INSIGHTS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practicing a skill player’s mentally rehearse the skill before trying the skill.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Raise awareness of the importance of imagery in improving a player’s game.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Discrete activities set to encourage imagery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questioning which encourages the players to recall and use imagery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high quality demonstrations (coach, player &amp; video)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 opportunities to experience imagery in sessions and through individual challenges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questioning (how did that feel, what did you see/what did it look like, what did you hear)</a:t>
                      </a:r>
                    </a:p>
                    <a:p>
                      <a:pPr lvl="0"/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role model footage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PLANNING AND ORGANISATION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68313" y="1189038"/>
          <a:ext cx="8229600" cy="567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15008"/>
                <a:gridCol w="2880320"/>
                <a:gridCol w="16768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PROMOTING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COACH BEHAVIOUR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INSIGHTS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Players to consider their weekly routine around their game preparation.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Reinforce the importance of having an established routine for game preparation.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examples of a weekly routine gradually increasing the commitment and consistency i.e. rest, recovery, nutrition, hydration and lifestyle choices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Highlight good practice and use role model examples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Acknowledge and accept ‘hot spots’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a wider interest in the players lives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 model the behaviours expected as the coach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 ‘hot spots’ in the schedule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 12 YEAR OLD.......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smtClean="0"/>
              <a:t>I joined the swimming club… On the first day of swim practice, I was so inept I was put with the seven-year-olds. I looked around and saw the youngest sister of one of my friends. It was embarrassing. </a:t>
            </a:r>
          </a:p>
          <a:p>
            <a:pPr>
              <a:buFontTx/>
              <a:buNone/>
            </a:pPr>
            <a:r>
              <a:rPr lang="en-GB" sz="2400" smtClean="0"/>
              <a:t>But I tried. If I had to swim the little kids to learn technique, then that’s what I was willing to do. My mother gets emotional to this day when she remembers how I leaped headfirst in the water and flailed up and down the length of the pool, as if I was trying to splash all the water out of it. “You tried so hard,” she says. I didn’t swim in the worst group for long. Within a year, … I was fourth in the state in the 1,500-meter freestyle.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LANCE ARMSTRONG</a:t>
            </a:r>
          </a:p>
        </p:txBody>
      </p:sp>
      <p:pic>
        <p:nvPicPr>
          <p:cNvPr id="30723" name="Content Placeholder 3" descr="armstro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628775"/>
            <a:ext cx="6318250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GOING FOR GOLD</a:t>
            </a:r>
          </a:p>
        </p:txBody>
      </p:sp>
      <p:pic>
        <p:nvPicPr>
          <p:cNvPr id="5123" name="Content Placeholder 7" descr="ATHLET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96975"/>
            <a:ext cx="4824413" cy="3887788"/>
          </a:xfrm>
        </p:spPr>
      </p:pic>
      <p:sp>
        <p:nvSpPr>
          <p:cNvPr id="512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endParaRPr lang="en-GB" smtClean="0">
              <a:hlinkClick r:id="rId3" action="ppaction://hlinkfile"/>
            </a:endParaRPr>
          </a:p>
          <a:p>
            <a:r>
              <a:rPr lang="en-GB" smtClean="0">
                <a:hlinkClick r:id="rId3" action="ppaction://hlinkfile"/>
              </a:rPr>
              <a:t>2012 clip.wmv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AND A 10 YEAR OLD......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“At ten years old I was the youngest and was a bit too small for the boat. …. I was frustrated when I came last or second last in most races as I imagined I would be able to get better results. </a:t>
            </a:r>
          </a:p>
          <a:p>
            <a:pPr>
              <a:buFontTx/>
              <a:buNone/>
            </a:pPr>
            <a:r>
              <a:rPr lang="en-GB" smtClean="0"/>
              <a:t>On the journey home I decided I would never let this happen again. I wasn’t going to be last, no matter what it took.”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ELLEN McARTHUR</a:t>
            </a:r>
          </a:p>
        </p:txBody>
      </p:sp>
      <p:pic>
        <p:nvPicPr>
          <p:cNvPr id="32771" name="Content Placeholder 3" descr="mcarthur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628775"/>
            <a:ext cx="344487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REFERENCES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smtClean="0"/>
              <a:t>Cupples B &amp; O’Connor  D (2011), </a:t>
            </a:r>
            <a:r>
              <a:rPr lang="en-GB" sz="2400" smtClean="0"/>
              <a:t>The Development of Position-Specific Performance Indicators in Elite Youth Rugby League: A Coach’s Perspective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i="1" smtClean="0"/>
              <a:t>Gould D &amp; Carson S (2004), </a:t>
            </a:r>
            <a:r>
              <a:rPr lang="en-GB" sz="2400" smtClean="0"/>
              <a:t>Myths surrounding the role of youth sports in developing Olympic champions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i="1" smtClean="0"/>
              <a:t>Collins D (2009), </a:t>
            </a:r>
            <a:r>
              <a:rPr lang="en-GB" sz="2400" smtClean="0"/>
              <a:t>Talent ID and Profiling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i="1" smtClean="0"/>
              <a:t>Martindale et al (2007), </a:t>
            </a:r>
            <a:r>
              <a:rPr lang="en-GB" sz="2400" smtClean="0"/>
              <a:t>Effective Talent Development: The Elite Coach Perspective in UK Sport</a:t>
            </a:r>
          </a:p>
          <a:p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SOME TALENT DEVELOPMENT SYSTEMS</a:t>
            </a:r>
          </a:p>
        </p:txBody>
      </p:sp>
      <p:sp>
        <p:nvSpPr>
          <p:cNvPr id="614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10 Years or 10,000 Hours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smtClean="0"/>
              <a:t>Ericsson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n-GB" smtClean="0"/>
              <a:t>Romance Phase</a:t>
            </a:r>
            <a:br>
              <a:rPr lang="en-GB" smtClean="0"/>
            </a:br>
            <a:r>
              <a:rPr lang="en-GB" smtClean="0"/>
              <a:t>Precision Phase</a:t>
            </a:r>
            <a:br>
              <a:rPr lang="en-GB" smtClean="0"/>
            </a:br>
            <a:r>
              <a:rPr lang="en-GB" smtClean="0"/>
              <a:t>Integration Phase</a:t>
            </a: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800" smtClean="0"/>
          </a:p>
          <a:p>
            <a:r>
              <a:rPr lang="en-GB" sz="2800" i="1" smtClean="0"/>
              <a:t>Ericcson, Krampe &amp; Tesch-Romer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r>
              <a:rPr lang="en-GB" b="1" smtClean="0"/>
              <a:t>Long Term Athlete Development (LTAD)</a:t>
            </a:r>
            <a:br>
              <a:rPr lang="en-GB" b="1" smtClean="0"/>
            </a:br>
            <a:r>
              <a:rPr lang="en-GB" sz="2000" b="1" smtClean="0"/>
              <a:t>Late Specialisation model (team sports)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/>
          <a:lstStyle/>
          <a:p>
            <a:r>
              <a:rPr lang="en-GB" sz="2800" smtClean="0"/>
              <a:t>Fundamental</a:t>
            </a:r>
          </a:p>
          <a:p>
            <a:r>
              <a:rPr lang="en-GB" sz="2800" smtClean="0"/>
              <a:t>Learning to train</a:t>
            </a:r>
          </a:p>
          <a:p>
            <a:r>
              <a:rPr lang="en-GB" sz="2800" smtClean="0"/>
              <a:t>Training to train</a:t>
            </a:r>
          </a:p>
          <a:p>
            <a:r>
              <a:rPr lang="en-GB" sz="2800" smtClean="0"/>
              <a:t>Training to compete</a:t>
            </a:r>
          </a:p>
          <a:p>
            <a:r>
              <a:rPr lang="en-GB" sz="2800" smtClean="0"/>
              <a:t>Training to win</a:t>
            </a:r>
          </a:p>
          <a:p>
            <a:r>
              <a:rPr lang="en-GB" sz="2800" smtClean="0"/>
              <a:t>Retirement &amp; Retraining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r>
              <a:rPr lang="en-GB" b="1" smtClean="0"/>
              <a:t>Long Term Athlete Development (LTAD)</a:t>
            </a:r>
            <a:br>
              <a:rPr lang="en-GB" b="1" smtClean="0"/>
            </a:br>
            <a:r>
              <a:rPr lang="en-GB" sz="2000" b="1" smtClean="0"/>
              <a:t>Early Specialisation model (gymnastics)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/>
          <a:lstStyle/>
          <a:p>
            <a:r>
              <a:rPr lang="en-GB" sz="2800" smtClean="0"/>
              <a:t>Training to train</a:t>
            </a:r>
          </a:p>
          <a:p>
            <a:r>
              <a:rPr lang="en-GB" sz="2800" smtClean="0"/>
              <a:t>Training to compete</a:t>
            </a:r>
          </a:p>
          <a:p>
            <a:r>
              <a:rPr lang="en-GB" sz="2800" smtClean="0"/>
              <a:t>Training to win</a:t>
            </a:r>
          </a:p>
          <a:p>
            <a:r>
              <a:rPr lang="en-GB" sz="2800" smtClean="0"/>
              <a:t>Retirement &amp; Retraining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7813" y="0"/>
          <a:ext cx="8610600" cy="6870700"/>
        </p:xfrm>
        <a:graphic>
          <a:graphicData uri="http://schemas.openxmlformats.org/presentationml/2006/ole">
            <p:oleObj spid="_x0000_s1026" name="Drawing" r:id="rId4" imgW="2098800" imgH="1699200" progId="">
              <p:embed/>
            </p:oleObj>
          </a:graphicData>
        </a:graphic>
      </p:graphicFrame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7772400" cy="1143000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Gearing up for Performance</a:t>
            </a:r>
            <a:r>
              <a:rPr lang="en-GB" smtClean="0">
                <a:solidFill>
                  <a:srgbClr val="0000CC"/>
                </a:solidFill>
              </a:rPr>
              <a:t/>
            </a:r>
            <a:br>
              <a:rPr lang="en-GB" smtClean="0">
                <a:solidFill>
                  <a:srgbClr val="0000CC"/>
                </a:solidFill>
              </a:rPr>
            </a:br>
            <a:r>
              <a:rPr lang="en-GB" sz="1600" smtClean="0">
                <a:solidFill>
                  <a:srgbClr val="0000CC"/>
                </a:solidFill>
              </a:rPr>
              <a:t>(Balyi, 2004: Based upon Wenger,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9C8640235224AB8CE07A6A2907AB1" ma:contentTypeVersion="0" ma:contentTypeDescription="Create a new document." ma:contentTypeScope="" ma:versionID="b4f6d932c5a6273396f6a552cc18d33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225635A-4B83-41FE-A97F-497B66174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3BC389A-C9CD-4E26-977B-58E1F4B77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7D0F3-4649-4480-B7CC-ED9A133A4EA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1172</Words>
  <Application>Microsoft Office PowerPoint</Application>
  <PresentationFormat>On-screen Show (4:3)</PresentationFormat>
  <Paragraphs>196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Default Design</vt:lpstr>
      <vt:lpstr>Drawing</vt:lpstr>
      <vt:lpstr>Thinking Straight: The Psychological qualities required by top class performers and how coaches can help develop them</vt:lpstr>
      <vt:lpstr>Slide 2</vt:lpstr>
      <vt:lpstr>GOING FOR GOLD</vt:lpstr>
      <vt:lpstr>SOME TALENT DEVELOPMENT SYSTEMS</vt:lpstr>
      <vt:lpstr>10 Years or 10,000 Hours</vt:lpstr>
      <vt:lpstr>Romance Phase Precision Phase Integration Phase</vt:lpstr>
      <vt:lpstr>Long Term Athlete Development (LTAD) Late Specialisation model (team sports) </vt:lpstr>
      <vt:lpstr>Long Term Athlete Development (LTAD) Early Specialisation model (gymnastics) </vt:lpstr>
      <vt:lpstr>Gearing up for Performance (Balyi, 2004: Based upon Wenger, 2000)</vt:lpstr>
      <vt:lpstr>Slide 10</vt:lpstr>
      <vt:lpstr>RUGBY LEAGUE PLAYER DEVELOPMENT FRAMEWORK</vt:lpstr>
      <vt:lpstr>As a coach, how much time do we spend on each of the 6 areas?</vt:lpstr>
      <vt:lpstr>DEVELOPING PSYCHOLOGICAL QUALITIES</vt:lpstr>
      <vt:lpstr>SUPER LEAGUE &amp; INTERNATIONAL COACHES </vt:lpstr>
      <vt:lpstr>Coach Perspective of Higher Performance in Youth Players</vt:lpstr>
      <vt:lpstr>Slide 16</vt:lpstr>
      <vt:lpstr>“DEVELOPMENT” COACHES QUOTES</vt:lpstr>
      <vt:lpstr>PSYCHOLOGICAL QUALITIES</vt:lpstr>
      <vt:lpstr>CHAMPIONS CHARACTERISED BY</vt:lpstr>
      <vt:lpstr>Slide 20</vt:lpstr>
      <vt:lpstr>CRUCIAL FOR EXCELLENCE </vt:lpstr>
      <vt:lpstr>APPLICATION IN YOUR COACHING</vt:lpstr>
      <vt:lpstr>THE CHANCES ARE YOU’RE ALREADY DOING THIS!!</vt:lpstr>
      <vt:lpstr>Slide 24</vt:lpstr>
      <vt:lpstr>COMMITMENT</vt:lpstr>
      <vt:lpstr>EFFECTIVE CONTROLABLE IMAGERY</vt:lpstr>
      <vt:lpstr>PLANNING AND ORGANISATION</vt:lpstr>
      <vt:lpstr>A 12 YEAR OLD.......</vt:lpstr>
      <vt:lpstr>LANCE ARMSTRONG</vt:lpstr>
      <vt:lpstr>AND A 10 YEAR OLD......</vt:lpstr>
      <vt:lpstr>ELLEN McARTHUR</vt:lpstr>
      <vt:lpstr>REFERENCES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matthew.trumble</dc:creator>
  <cp:lastModifiedBy> </cp:lastModifiedBy>
  <cp:revision>72</cp:revision>
  <dcterms:created xsi:type="dcterms:W3CDTF">2005-11-29T14:06:22Z</dcterms:created>
  <dcterms:modified xsi:type="dcterms:W3CDTF">2011-10-04T12:48:11Z</dcterms:modified>
</cp:coreProperties>
</file>